
<file path=[Content_Types].xml><?xml version="1.0" encoding="utf-8"?>
<Types xmlns="http://schemas.openxmlformats.org/package/2006/content-types">
  <Default Extension="jpg" ContentType="image/jpeg"/>
  <Default Extension="emf" ContentType="image/x-emf"/>
  <Default Extension="doc" ContentType="application/msword"/>
  <Default Extension="xml" ContentType="application/xml"/>
  <Default Extension="jpeg" ContentType="image/jpeg"/>
  <Default Extension="mp4" ContentType="video/unknown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gif" ContentType="image/gif"/>
  <Default Extension="mov" ContentType="video/unknown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audio1.bin" ContentType="audio/unknown"/>
  <Override PartName="/ppt/media/audio2.bin" ContentType="audi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264" r:id="rId3"/>
    <p:sldId id="479" r:id="rId4"/>
    <p:sldId id="447" r:id="rId5"/>
    <p:sldId id="449" r:id="rId6"/>
    <p:sldId id="478" r:id="rId7"/>
    <p:sldId id="450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1" r:id="rId18"/>
    <p:sldId id="462" r:id="rId19"/>
    <p:sldId id="463" r:id="rId20"/>
    <p:sldId id="464" r:id="rId21"/>
    <p:sldId id="465" r:id="rId22"/>
    <p:sldId id="466" r:id="rId23"/>
    <p:sldId id="467" r:id="rId24"/>
    <p:sldId id="470" r:id="rId25"/>
    <p:sldId id="471" r:id="rId26"/>
    <p:sldId id="468" r:id="rId27"/>
    <p:sldId id="469" r:id="rId28"/>
    <p:sldId id="472" r:id="rId29"/>
    <p:sldId id="480" r:id="rId30"/>
    <p:sldId id="417" r:id="rId31"/>
    <p:sldId id="418" r:id="rId32"/>
    <p:sldId id="481" r:id="rId33"/>
    <p:sldId id="482" r:id="rId34"/>
    <p:sldId id="484" r:id="rId35"/>
    <p:sldId id="485" r:id="rId36"/>
    <p:sldId id="486" r:id="rId37"/>
    <p:sldId id="483" r:id="rId38"/>
    <p:sldId id="421" r:id="rId39"/>
    <p:sldId id="419" r:id="rId40"/>
    <p:sldId id="422" r:id="rId41"/>
    <p:sldId id="423" r:id="rId42"/>
    <p:sldId id="420" r:id="rId43"/>
    <p:sldId id="488" r:id="rId44"/>
    <p:sldId id="487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75" r:id="rId55"/>
    <p:sldId id="436" r:id="rId56"/>
    <p:sldId id="437" r:id="rId57"/>
    <p:sldId id="476" r:id="rId58"/>
    <p:sldId id="439" r:id="rId59"/>
    <p:sldId id="477" r:id="rId60"/>
    <p:sldId id="441" r:id="rId61"/>
    <p:sldId id="442" r:id="rId62"/>
    <p:sldId id="473" r:id="rId63"/>
    <p:sldId id="474" r:id="rId64"/>
    <p:sldId id="444" r:id="rId65"/>
    <p:sldId id="445" r:id="rId66"/>
    <p:sldId id="446" r:id="rId67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 autoAdjust="0"/>
    <p:restoredTop sz="95586" autoAdjust="0"/>
  </p:normalViewPr>
  <p:slideViewPr>
    <p:cSldViewPr showGuides="1">
      <p:cViewPr varScale="1">
        <p:scale>
          <a:sx n="108" d="100"/>
          <a:sy n="108" d="100"/>
        </p:scale>
        <p:origin x="-96" y="-60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notesMaster" Target="notesMasters/notesMaster1.xml"/><Relationship Id="rId69" Type="http://schemas.openxmlformats.org/officeDocument/2006/relationships/handoutMaster" Target="handoutMasters/handoutMaster1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printerSettings" Target="printerSettings/printerSettings1.bin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8/6/14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8/6/14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8/6/14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8/6/14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8/6/14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8/6/14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8/6/14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8/6/14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8/6/14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8/6/14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8/6/14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8/6/14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Relationship Id="rId3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2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audio" Target="../media/audio1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pwcqffJ1dI" TargetMode="External"/><Relationship Id="rId4" Type="http://schemas.openxmlformats.org/officeDocument/2006/relationships/hyperlink" Target="https://www.youtube.com/watch?v=vUNEwsWoWy4" TargetMode="External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uiowa.edu/~acadtech/phonetics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Clínica de pronunciación: </a:t>
            </a:r>
            <a:r>
              <a:rPr lang="es-ES_tradnl" smtClean="0"/>
              <a:t/>
            </a:r>
            <a:br>
              <a:rPr lang="es-ES_tradnl" smtClean="0"/>
            </a:br>
            <a:r>
              <a:rPr lang="es-ES_tradnl" smtClean="0"/>
              <a:t>Sesión 5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4572000" cy="1037167"/>
          </a:xfrm>
        </p:spPr>
        <p:txBody>
          <a:bodyPr>
            <a:normAutofit/>
          </a:bodyPr>
          <a:lstStyle/>
          <a:p>
            <a:r>
              <a:rPr lang="es-ES_tradnl" dirty="0" smtClean="0"/>
              <a:t>Dirigida por:</a:t>
            </a:r>
          </a:p>
          <a:p>
            <a:r>
              <a:rPr lang="es-ES_tradnl" dirty="0" smtClean="0"/>
              <a:t>Joseph Casillas y Alicia Lorenzo</a:t>
            </a:r>
          </a:p>
          <a:p>
            <a:r>
              <a:rPr lang="es-ES_tradnl" dirty="0" err="1" smtClean="0"/>
              <a:t>Middlebury</a:t>
            </a:r>
            <a:r>
              <a:rPr lang="es-ES_tradnl" dirty="0" smtClean="0"/>
              <a:t> </a:t>
            </a:r>
            <a:r>
              <a:rPr lang="es-ES_tradnl" dirty="0" err="1" smtClean="0"/>
              <a:t>College</a:t>
            </a:r>
            <a:r>
              <a:rPr lang="es-ES_tradnl" dirty="0" smtClean="0"/>
              <a:t> - 2014</a:t>
            </a:r>
            <a:endParaRPr lang="es-ES_tradnl" dirty="0"/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 smtClean="0"/>
          </a:p>
          <a:p>
            <a:pPr algn="r"/>
            <a:r>
              <a:rPr lang="es-ES_tradnl" dirty="0" smtClean="0"/>
              <a:t>Lunes: 5:45-6:30</a:t>
            </a:r>
          </a:p>
          <a:p>
            <a:pPr algn="r"/>
            <a:r>
              <a:rPr lang="es-ES_tradnl" dirty="0" smtClean="0"/>
              <a:t>Miércoles: 5:45-6:30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5538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La asimilación</a:t>
            </a:r>
            <a:endParaRPr lang="es-ES_tradnl" sz="6600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“b, d, g”</a:t>
            </a:r>
            <a:endParaRPr lang="es-ES_tradnl" sz="5000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“s, z”</a:t>
            </a:r>
            <a:endParaRPr lang="es-ES_tradnl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5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 smtClean="0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pic>
        <p:nvPicPr>
          <p:cNvPr id="3" name="Picture 2" descr="532450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1780"/>
            <a:ext cx="5196520" cy="51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FFFFFF"/>
                </a:solidFill>
              </a:rPr>
              <a:t>Una</a:t>
            </a:r>
            <a:r>
              <a:rPr lang="en-US" sz="6600" dirty="0" smtClean="0">
                <a:solidFill>
                  <a:srgbClr val="FFFFFF"/>
                </a:solidFill>
              </a:rPr>
              <a:t> nota </a:t>
            </a:r>
            <a:r>
              <a:rPr lang="en-US" sz="6600" dirty="0" err="1" smtClean="0">
                <a:solidFill>
                  <a:srgbClr val="FFFFFF"/>
                </a:solidFill>
              </a:rPr>
              <a:t>acerca</a:t>
            </a:r>
            <a:r>
              <a:rPr lang="en-US" sz="6600" dirty="0" smtClean="0">
                <a:solidFill>
                  <a:srgbClr val="FFFFFF"/>
                </a:solidFill>
              </a:rPr>
              <a:t> de la “d”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 smtClean="0"/>
              <a:t>inglés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alveolar.</a:t>
            </a:r>
            <a:endParaRPr lang="en-US" sz="5000" dirty="0"/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789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Una</a:t>
            </a:r>
            <a:r>
              <a:rPr lang="en-US" sz="6600" dirty="0" smtClean="0"/>
              <a:t> nota </a:t>
            </a:r>
            <a:r>
              <a:rPr lang="en-US" sz="6600" dirty="0" err="1" smtClean="0"/>
              <a:t>acerca</a:t>
            </a:r>
            <a:r>
              <a:rPr lang="en-US" sz="6600" dirty="0" smtClean="0"/>
              <a:t> de la “d”</a:t>
            </a:r>
            <a:endParaRPr lang="en-US" sz="6600" dirty="0"/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/>
              <a:t>e</a:t>
            </a:r>
            <a:r>
              <a:rPr lang="en-US" sz="5000" dirty="0" err="1" smtClean="0"/>
              <a:t>spañol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</a:t>
            </a:r>
            <a:r>
              <a:rPr lang="en-US" sz="5000" b="1" u="sng" dirty="0" smtClean="0">
                <a:solidFill>
                  <a:srgbClr val="FF0000"/>
                </a:solidFill>
              </a:rPr>
              <a:t>dental</a:t>
            </a:r>
            <a:r>
              <a:rPr lang="en-US" sz="5000" dirty="0" smtClean="0"/>
              <a:t>.</a:t>
            </a:r>
            <a:endParaRPr lang="en-US" sz="5000" dirty="0"/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530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49518"/>
              </p:ext>
            </p:extLst>
          </p:nvPr>
        </p:nvGraphicFramePr>
        <p:xfrm>
          <a:off x="1371600" y="11430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[s]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 smtClean="0"/>
                        <a:t>“s”</a:t>
                      </a:r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[z]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447676" y="17221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47676" y="24841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pre</a:t>
            </a:r>
            <a:r>
              <a:rPr lang="en-US" sz="6600" dirty="0" err="1" smtClean="0">
                <a:solidFill>
                  <a:srgbClr val="FF0000"/>
                </a:solidFill>
              </a:rPr>
              <a:t>s</a:t>
            </a:r>
            <a:r>
              <a:rPr lang="en-US" sz="6600" dirty="0" err="1" smtClean="0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25443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5" name="Picture 4" descr="532449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3654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81600" y="2019300"/>
            <a:ext cx="3429000" cy="1981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rgbClr val="FF6600"/>
                </a:solidFill>
              </a:rPr>
              <a:t>¡Hoy </a:t>
            </a:r>
            <a:r>
              <a:rPr lang="en-US" sz="3500" dirty="0" err="1" smtClean="0">
                <a:solidFill>
                  <a:srgbClr val="FF6600"/>
                </a:solidFill>
              </a:rPr>
              <a:t>es</a:t>
            </a:r>
            <a:r>
              <a:rPr lang="en-US" sz="3500" dirty="0" smtClean="0">
                <a:solidFill>
                  <a:srgbClr val="FF6600"/>
                </a:solidFill>
              </a:rPr>
              <a:t> la </a:t>
            </a:r>
            <a:r>
              <a:rPr lang="en-US" sz="3500" dirty="0" err="1" smtClean="0">
                <a:solidFill>
                  <a:srgbClr val="FF6600"/>
                </a:solidFill>
              </a:rPr>
              <a:t>última</a:t>
            </a:r>
            <a:r>
              <a:rPr lang="en-US" sz="3500" dirty="0" smtClean="0">
                <a:solidFill>
                  <a:srgbClr val="FF6600"/>
                </a:solidFill>
              </a:rPr>
              <a:t> </a:t>
            </a:r>
            <a:r>
              <a:rPr lang="en-US" sz="3500" dirty="0" err="1" smtClean="0">
                <a:solidFill>
                  <a:srgbClr val="FF6600"/>
                </a:solidFill>
              </a:rPr>
              <a:t>clínica</a:t>
            </a:r>
            <a:r>
              <a:rPr lang="en-US" sz="3500" dirty="0" smtClean="0">
                <a:solidFill>
                  <a:srgbClr val="FF6600"/>
                </a:solidFill>
              </a:rPr>
              <a:t>!</a:t>
            </a:r>
          </a:p>
        </p:txBody>
      </p:sp>
      <p:pic>
        <p:nvPicPr>
          <p:cNvPr id="5" name="Picture 4" descr="best-cry-ever-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5" y="1915619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 smtClean="0">
                <a:latin typeface="Arial Black"/>
              </a:rPr>
              <a:t>L</a:t>
            </a:r>
            <a:r>
              <a:rPr lang="en-US" sz="4400" dirty="0" smtClean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 smtClean="0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r>
              <a:rPr lang="en-US" sz="4400" dirty="0">
                <a:latin typeface="Arial Black"/>
              </a:rPr>
              <a:t/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</a:t>
            </a:r>
            <a:r>
              <a:rPr lang="en-US" sz="4800" dirty="0" smtClean="0">
                <a:solidFill>
                  <a:srgbClr val="FF0000"/>
                </a:solidFill>
                <a:latin typeface="Arial Black"/>
              </a:rPr>
              <a:t>SA</a:t>
            </a:r>
            <a:r>
              <a:rPr lang="en-US" sz="4400" dirty="0" smtClean="0">
                <a:latin typeface="Arial Black"/>
              </a:rPr>
              <a:t>—</a:t>
            </a:r>
            <a:r>
              <a:rPr lang="en-US" sz="4400" dirty="0">
                <a:latin typeface="Arial Black"/>
              </a:rPr>
              <a:t>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</a:t>
            </a:r>
            <a:r>
              <a:rPr lang="en-US" sz="8000" dirty="0" smtClean="0">
                <a:latin typeface="Arial Black"/>
              </a:rPr>
              <a:t>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028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576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1035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02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4851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 smtClean="0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Hay que evitar la </a:t>
            </a:r>
            <a:r>
              <a:rPr lang="es-ES_tradnl" sz="2400" dirty="0" err="1" smtClean="0"/>
              <a:t>schwa</a:t>
            </a:r>
            <a:r>
              <a:rPr lang="es-ES_tradnl" sz="2400" dirty="0" smtClean="0"/>
              <a:t> /</a:t>
            </a:r>
            <a:r>
              <a:rPr lang="en-US" sz="2400" dirty="0" err="1" smtClean="0"/>
              <a:t>ə</a:t>
            </a:r>
            <a:r>
              <a:rPr lang="en-US" sz="2400" dirty="0" smtClean="0"/>
              <a:t>/</a:t>
            </a:r>
            <a:endParaRPr lang="es-ES_tradnl" sz="2400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“s” es suave (como la serpiente)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Enlazamos las palabras (VCV -&gt;  V-CV)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2313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2447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1" y="148989"/>
            <a:ext cx="5375511" cy="53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145906" y="37719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5</a:t>
            </a:r>
          </a:p>
        </p:txBody>
      </p:sp>
    </p:spTree>
    <p:extLst>
      <p:ext uri="{BB962C8B-B14F-4D97-AF65-F5344CB8AC3E}">
        <p14:creationId xmlns:p14="http://schemas.microsoft.com/office/powerpoint/2010/main" val="1359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4" name="Picture 3" descr="53244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1"/>
          <a:stretch/>
        </p:blipFill>
        <p:spPr bwMode="auto">
          <a:xfrm>
            <a:off x="2057400" y="672885"/>
            <a:ext cx="5029200" cy="431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685" y="738502"/>
            <a:ext cx="8382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/r/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4834" y="1130085"/>
            <a:ext cx="838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rr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106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r/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pic>
        <p:nvPicPr>
          <p:cNvPr id="4" name="Picture 3" descr="Screen Shot 2014-08-03 at 10.1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56" y="-4162"/>
            <a:ext cx="5761244" cy="4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66700"/>
            <a:ext cx="77895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>
                <a:solidFill>
                  <a:srgbClr val="FF6600"/>
                </a:solidFill>
              </a:rPr>
              <a:t>Existe</a:t>
            </a:r>
            <a:r>
              <a:rPr lang="en-US" sz="6600" dirty="0" smtClean="0">
                <a:solidFill>
                  <a:srgbClr val="FF6600"/>
                </a:solidFill>
              </a:rPr>
              <a:t> un </a:t>
            </a:r>
            <a:r>
              <a:rPr lang="en-US" sz="6600" dirty="0" err="1" smtClean="0">
                <a:solidFill>
                  <a:srgbClr val="FF6600"/>
                </a:solidFill>
              </a:rPr>
              <a:t>sonido</a:t>
            </a:r>
            <a:r>
              <a:rPr lang="en-US" sz="6600" dirty="0" smtClean="0">
                <a:solidFill>
                  <a:srgbClr val="FF6600"/>
                </a:solidFill>
              </a:rPr>
              <a:t> </a:t>
            </a:r>
            <a:r>
              <a:rPr lang="en-US" sz="6600" dirty="0" err="1" smtClean="0">
                <a:solidFill>
                  <a:srgbClr val="FF6600"/>
                </a:solidFill>
              </a:rPr>
              <a:t>parecido</a:t>
            </a:r>
            <a:r>
              <a:rPr lang="en-US" sz="6600" dirty="0" smtClean="0">
                <a:solidFill>
                  <a:srgbClr val="FF6600"/>
                </a:solidFill>
              </a:rPr>
              <a:t> en </a:t>
            </a:r>
            <a:r>
              <a:rPr lang="en-US" sz="6600" dirty="0" err="1" smtClean="0">
                <a:solidFill>
                  <a:srgbClr val="FF6600"/>
                </a:solidFill>
              </a:rPr>
              <a:t>inglés</a:t>
            </a:r>
            <a:r>
              <a:rPr lang="en-US" sz="6600" dirty="0" smtClean="0">
                <a:solidFill>
                  <a:srgbClr val="FF6600"/>
                </a:solidFill>
              </a:rPr>
              <a:t>…</a:t>
            </a:r>
            <a:endParaRPr lang="en-US" sz="6600" dirty="0">
              <a:solidFill>
                <a:srgbClr val="FF66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200" y="2897475"/>
            <a:ext cx="3124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smtClean="0"/>
              <a:t>“</a:t>
            </a:r>
            <a:r>
              <a:rPr lang="en-US" sz="4500" dirty="0" err="1" smtClean="0"/>
              <a:t>tt</a:t>
            </a:r>
            <a:r>
              <a:rPr lang="en-US" sz="4500" dirty="0" smtClean="0"/>
              <a:t>” y “d” son </a:t>
            </a:r>
            <a:r>
              <a:rPr lang="en-US" sz="4500" dirty="0" err="1" smtClean="0"/>
              <a:t>alveolares</a:t>
            </a:r>
            <a:endParaRPr lang="en-US" sz="4500" dirty="0"/>
          </a:p>
        </p:txBody>
      </p:sp>
      <p:pic>
        <p:nvPicPr>
          <p:cNvPr id="5" name="Picture 4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89609"/>
            <a:ext cx="4648200" cy="2858691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6324600" y="3162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15817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 smtClean="0"/>
                        <a:t>to</a:t>
                      </a:r>
                      <a:r>
                        <a:rPr lang="en-US" sz="5500" dirty="0" err="1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 smtClean="0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smtClean="0"/>
                        <a:t>vs.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 smtClean="0"/>
                        <a:t>to</a:t>
                      </a:r>
                      <a:r>
                        <a:rPr lang="en-US" sz="5500" dirty="0" err="1" smtClean="0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 smtClean="0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5" name="Picture 4" descr="EL_TORO_DE_OSBOR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4100"/>
            <a:ext cx="3662112" cy="2173026"/>
          </a:xfrm>
          <a:prstGeom prst="rect">
            <a:avLst/>
          </a:prstGeom>
        </p:spPr>
      </p:pic>
      <p:pic>
        <p:nvPicPr>
          <p:cNvPr id="6" name="Picture 5" descr="t1lar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4100"/>
            <a:ext cx="39285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23110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 smtClean="0"/>
                        <a:t>to</a:t>
                      </a:r>
                      <a:r>
                        <a:rPr lang="en-US" sz="5500" dirty="0" err="1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 smtClean="0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smtClean="0"/>
                        <a:t>vs.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 smtClean="0"/>
                        <a:t>to</a:t>
                      </a:r>
                      <a:r>
                        <a:rPr lang="en-US" sz="5500" dirty="0" err="1" smtClean="0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 smtClean="0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2171700"/>
            <a:ext cx="8000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 smtClean="0"/>
              <a:t>La “d” de “</a:t>
            </a:r>
            <a:r>
              <a:rPr lang="en-US" sz="4000" dirty="0" err="1" smtClean="0"/>
              <a:t>todo</a:t>
            </a:r>
            <a:r>
              <a:rPr lang="en-US" sz="4000" dirty="0" smtClean="0"/>
              <a:t>” </a:t>
            </a:r>
            <a:r>
              <a:rPr lang="en-US" sz="4000" dirty="0" err="1" smtClean="0"/>
              <a:t>es</a:t>
            </a:r>
            <a:r>
              <a:rPr lang="en-US" sz="4000" dirty="0" smtClean="0"/>
              <a:t> dental y </a:t>
            </a:r>
            <a:r>
              <a:rPr lang="en-US" sz="4000" dirty="0" err="1" smtClean="0"/>
              <a:t>tiene</a:t>
            </a:r>
            <a:r>
              <a:rPr lang="en-US" sz="4000" dirty="0" smtClean="0"/>
              <a:t> </a:t>
            </a:r>
            <a:r>
              <a:rPr lang="en-US" sz="4000" dirty="0" err="1" smtClean="0"/>
              <a:t>pronunciación</a:t>
            </a:r>
            <a:r>
              <a:rPr lang="en-US" sz="4000" dirty="0" smtClean="0"/>
              <a:t> “suave”.</a:t>
            </a:r>
          </a:p>
          <a:p>
            <a:pPr marL="285750" indent="-285750">
              <a:buFont typeface="Arial"/>
              <a:buChar char="•"/>
            </a:pPr>
            <a:endParaRPr lang="en-US" sz="4000" dirty="0" smtClean="0"/>
          </a:p>
          <a:p>
            <a:pPr marL="285750" indent="-285750">
              <a:buFont typeface="Arial"/>
              <a:buChar char="•"/>
            </a:pPr>
            <a:r>
              <a:rPr lang="en-US" sz="4000" dirty="0" smtClean="0"/>
              <a:t>La “r” de “</a:t>
            </a:r>
            <a:r>
              <a:rPr lang="en-US" sz="4000" dirty="0" err="1" smtClean="0"/>
              <a:t>toro</a:t>
            </a:r>
            <a:r>
              <a:rPr lang="en-US" sz="4000" dirty="0" smtClean="0"/>
              <a:t>” </a:t>
            </a:r>
            <a:r>
              <a:rPr lang="en-US" sz="4000" dirty="0" err="1" smtClean="0"/>
              <a:t>suena</a:t>
            </a:r>
            <a:r>
              <a:rPr lang="en-US" sz="4000" dirty="0" smtClean="0"/>
              <a:t> </a:t>
            </a:r>
            <a:r>
              <a:rPr lang="en-US" sz="4000" dirty="0" err="1" smtClean="0"/>
              <a:t>como</a:t>
            </a:r>
            <a:r>
              <a:rPr lang="en-US" sz="4000" dirty="0" smtClean="0"/>
              <a:t> “</a:t>
            </a:r>
            <a:r>
              <a:rPr lang="en-US" sz="4000" dirty="0" err="1" smtClean="0"/>
              <a:t>tt</a:t>
            </a:r>
            <a:r>
              <a:rPr lang="en-US" sz="4000" dirty="0" smtClean="0"/>
              <a:t>” en </a:t>
            </a:r>
            <a:r>
              <a:rPr lang="en-US" sz="4000" dirty="0" err="1" smtClean="0"/>
              <a:t>inglés</a:t>
            </a:r>
            <a:r>
              <a:rPr lang="en-US" sz="4000" dirty="0" smtClean="0"/>
              <a:t> (“butter”).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1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7332899-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8000"/>
            <a:ext cx="3810000" cy="47117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19702"/>
              </p:ext>
            </p:extLst>
          </p:nvPr>
        </p:nvGraphicFramePr>
        <p:xfrm>
          <a:off x="457200" y="223266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 smtClean="0"/>
                        <a:t>to</a:t>
                      </a:r>
                      <a:r>
                        <a:rPr lang="en-US" sz="5500" dirty="0" err="1" smtClean="0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 smtClean="0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smtClean="0"/>
                        <a:t>=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4127837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(¡</a:t>
            </a:r>
            <a:r>
              <a:rPr lang="en-US" sz="3000" dirty="0" err="1" smtClean="0">
                <a:solidFill>
                  <a:srgbClr val="FF0000"/>
                </a:solidFill>
              </a:rPr>
              <a:t>pero</a:t>
            </a:r>
            <a:r>
              <a:rPr lang="en-US" sz="3000" dirty="0" smtClean="0">
                <a:solidFill>
                  <a:srgbClr val="FF0000"/>
                </a:solidFill>
              </a:rPr>
              <a:t> con </a:t>
            </a:r>
            <a:r>
              <a:rPr lang="en-US" sz="3000" dirty="0" err="1" smtClean="0">
                <a:solidFill>
                  <a:srgbClr val="FF0000"/>
                </a:solidFill>
              </a:rPr>
              <a:t>las</a:t>
            </a:r>
            <a:r>
              <a:rPr lang="en-US" sz="3000" dirty="0" smtClean="0">
                <a:solidFill>
                  <a:srgbClr val="FF0000"/>
                </a:solidFill>
              </a:rPr>
              <a:t> </a:t>
            </a:r>
            <a:r>
              <a:rPr lang="en-US" sz="3000" dirty="0" err="1" smtClean="0">
                <a:solidFill>
                  <a:srgbClr val="FF0000"/>
                </a:solidFill>
              </a:rPr>
              <a:t>vocales</a:t>
            </a:r>
            <a:r>
              <a:rPr lang="en-US" sz="3000" dirty="0" smtClean="0">
                <a:solidFill>
                  <a:srgbClr val="FF0000"/>
                </a:solidFill>
              </a:rPr>
              <a:t> del </a:t>
            </a:r>
            <a:r>
              <a:rPr lang="en-US" sz="3000" dirty="0" err="1" smtClean="0">
                <a:solidFill>
                  <a:srgbClr val="FF0000"/>
                </a:solidFill>
              </a:rPr>
              <a:t>español</a:t>
            </a:r>
            <a:r>
              <a:rPr lang="en-US" sz="3000" dirty="0" smtClean="0">
                <a:solidFill>
                  <a:srgbClr val="FF0000"/>
                </a:solidFill>
              </a:rPr>
              <a:t>!)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3" name="Donut 2"/>
          <p:cNvSpPr/>
          <p:nvPr/>
        </p:nvSpPr>
        <p:spPr>
          <a:xfrm>
            <a:off x="4495800" y="1485900"/>
            <a:ext cx="2438400" cy="2667000"/>
          </a:xfrm>
          <a:prstGeom prst="donut">
            <a:avLst>
              <a:gd name="adj" fmla="val 65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952500"/>
            <a:ext cx="1088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“Toto”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8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838200" y="723900"/>
            <a:ext cx="2514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err="1">
                <a:latin typeface="Arial Black" charset="0"/>
              </a:rPr>
              <a:t>c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a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	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81600" y="757178"/>
            <a:ext cx="2514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Arial Black" charset="0"/>
              </a:rPr>
              <a:t>(</a:t>
            </a:r>
            <a:r>
              <a:rPr lang="en-US" sz="3600" dirty="0" err="1" smtClean="0">
                <a:latin typeface="Arial Black" charset="0"/>
              </a:rPr>
              <a:t>pe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)</a:t>
            </a:r>
          </a:p>
          <a:p>
            <a:pPr algn="ctr"/>
            <a:r>
              <a:rPr lang="en-US" sz="3600" dirty="0" smtClean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)</a:t>
            </a:r>
          </a:p>
          <a:p>
            <a:pPr algn="ctr"/>
            <a:r>
              <a:rPr lang="en-US" sz="3600" dirty="0" smtClean="0">
                <a:latin typeface="Arial Black" charset="0"/>
              </a:rPr>
              <a:t>(</a:t>
            </a:r>
            <a:r>
              <a:rPr lang="en-US" sz="3600" dirty="0" err="1" smtClean="0">
                <a:latin typeface="Arial Black" charset="0"/>
              </a:rPr>
              <a:t>pa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dirty="0" smtClean="0">
                <a:latin typeface="Arial Black" charset="0"/>
              </a:rPr>
              <a:t>)</a:t>
            </a:r>
          </a:p>
          <a:p>
            <a:pPr algn="ctr"/>
            <a:r>
              <a:rPr lang="en-US" sz="3600" dirty="0" smtClean="0">
                <a:latin typeface="Arial Black" charset="0"/>
              </a:rPr>
              <a:t>(</a:t>
            </a:r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)		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19600" y="3238500"/>
            <a:ext cx="426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chemeClr val="tx2"/>
                </a:solidFill>
              </a:rPr>
              <a:t>Inglés</a:t>
            </a:r>
            <a:r>
              <a:rPr lang="en-US" sz="6600" dirty="0" smtClean="0">
                <a:solidFill>
                  <a:schemeClr val="tx2"/>
                </a:solidFill>
              </a:rPr>
              <a:t> </a:t>
            </a:r>
            <a:r>
              <a:rPr lang="en-US" sz="6600" dirty="0" err="1" smtClean="0">
                <a:solidFill>
                  <a:schemeClr val="tx2"/>
                </a:solidFill>
              </a:rPr>
              <a:t>imaginario</a:t>
            </a:r>
            <a:endParaRPr lang="en-US" sz="6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3238500"/>
            <a:ext cx="426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chemeClr val="tx2"/>
                </a:solidFill>
              </a:rPr>
              <a:t>Español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"/>
            <a:ext cx="5867400" cy="500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610100"/>
            <a:ext cx="58674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rrrrrrrrrrrrrrrr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510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239000" cy="2980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159" y="3143252"/>
            <a:ext cx="90717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8000" dirty="0" err="1" smtClean="0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800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endParaRPr lang="en-US" sz="8000" dirty="0" smtClean="0"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 err="1">
                <a:solidFill>
                  <a:srgbClr val="FF0000"/>
                </a:solidFill>
                <a:latin typeface="Arial Black"/>
                <a:cs typeface="Arial Black"/>
              </a:rPr>
              <a:t>rrrrr</a:t>
            </a:r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 smtClean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  <a:endParaRPr lang="en-US" sz="8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6" name="Frame 5"/>
          <p:cNvSpPr/>
          <p:nvPr/>
        </p:nvSpPr>
        <p:spPr bwMode="auto">
          <a:xfrm>
            <a:off x="35560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46736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1968366" y="1803358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4798620" y="1839899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18669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2912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rrrrrrrrrrrrr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688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91013"/>
              </p:ext>
            </p:extLst>
          </p:nvPr>
        </p:nvGraphicFramePr>
        <p:xfrm>
          <a:off x="0" y="0"/>
          <a:ext cx="9144000" cy="423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Document" r:id="rId3" imgW="5486400" imgH="3454400" progId="Word.Document.8">
                  <p:embed/>
                </p:oleObj>
              </mc:Choice>
              <mc:Fallback>
                <p:oleObj name="Document" r:id="rId3" imgW="5486400" imgH="3454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23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071801" y="4107240"/>
            <a:ext cx="570059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r-r-r</a:t>
            </a:r>
            <a:r>
              <a:rPr lang="en-US" sz="9600" b="1" dirty="0"/>
              <a:t>-</a:t>
            </a:r>
            <a:r>
              <a:rPr lang="en-US" sz="9600" b="1" dirty="0" err="1"/>
              <a:t>ecibió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4572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r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6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r</a:t>
            </a:r>
            <a:endParaRPr lang="en-US" sz="30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rgbClr val="000000"/>
                </a:solidFill>
              </a:rPr>
              <a:t>r</a:t>
            </a:r>
            <a:endParaRPr lang="en-US" sz="3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rre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474663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rre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514" y="49123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791200" y="0"/>
            <a:ext cx="3352800" cy="5829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22400" y="769937"/>
            <a:ext cx="7493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 </a:t>
            </a:r>
            <a:endParaRPr lang="en-US" sz="3600" dirty="0">
              <a:latin typeface="Arial Black" charset="0"/>
            </a:endParaRP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  <a:p>
            <a:r>
              <a:rPr lang="en-US" sz="3600" dirty="0">
                <a:latin typeface="Arial Black" charset="0"/>
              </a:rPr>
              <a:t>	e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e	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 </a:t>
            </a:r>
            <a:r>
              <a:rPr lang="en-US" sz="3600" dirty="0">
                <a:latin typeface="Arial Black" charset="0"/>
              </a:rPr>
              <a:t>	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06550"/>
            <a:ext cx="9144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/</a:t>
            </a:r>
            <a:r>
              <a:rPr lang="en-US" sz="8800" dirty="0" err="1">
                <a:solidFill>
                  <a:schemeClr val="bg1"/>
                </a:solidFill>
              </a:rPr>
              <a:t>rrrrrrrrrrrrrrrr</a:t>
            </a:r>
            <a:r>
              <a:rPr lang="en-US" sz="88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723900"/>
            <a:ext cx="35052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666750"/>
            <a:ext cx="2743200" cy="47148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4143375"/>
            <a:ext cx="27432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 smtClean="0">
                <a:solidFill>
                  <a:schemeClr val="bg1"/>
                </a:solidFill>
              </a:rPr>
              <a:t>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12800" y="666750"/>
            <a:ext cx="2540000" cy="4714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38200" y="647700"/>
            <a:ext cx="2514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err="1">
                <a:latin typeface="Arial Black" charset="0"/>
              </a:rPr>
              <a:t>c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a</a:t>
            </a:r>
            <a:endParaRPr lang="en-US" sz="3600" dirty="0" smtClean="0">
              <a:latin typeface="Arial Black" charset="0"/>
            </a:endParaRPr>
          </a:p>
          <a:p>
            <a:pPr algn="ctr"/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		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4143375"/>
            <a:ext cx="13208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/r/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52800" y="1601569"/>
            <a:ext cx="220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v</a:t>
            </a:r>
            <a:r>
              <a:rPr lang="en-US" sz="3600" dirty="0" smtClean="0">
                <a:latin typeface="Arial Black" charset="0"/>
              </a:rPr>
              <a:t>s.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5562600" y="680978"/>
            <a:ext cx="27432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err="1" smtClean="0">
                <a:latin typeface="Arial Black" charset="0"/>
              </a:rPr>
              <a:t>pe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 </a:t>
            </a:r>
          </a:p>
          <a:p>
            <a:pPr algn="ctr"/>
            <a:r>
              <a:rPr lang="en-US" sz="3600" dirty="0" err="1">
                <a:latin typeface="Arial Black" charset="0"/>
              </a:rPr>
              <a:t>c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pPr algn="ctr"/>
            <a:r>
              <a:rPr lang="en-US" sz="3600" dirty="0" err="1" smtClean="0">
                <a:latin typeface="Arial Black" charset="0"/>
              </a:rPr>
              <a:t>pa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dirty="0" smtClean="0">
                <a:latin typeface="Arial Black" charset="0"/>
              </a:rPr>
              <a:t>  </a:t>
            </a:r>
          </a:p>
          <a:p>
            <a:pPr algn="ctr"/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	</a:t>
            </a:r>
            <a:endParaRPr lang="en-US" sz="3600" dirty="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0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600" y="1208425"/>
            <a:ext cx="396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amón,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está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181600" cy="26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utiful-girl-driver-13840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6200"/>
            <a:ext cx="7315200" cy="5524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815596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ita,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ápido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1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3442449A1o4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"/>
            <a:ext cx="7086600" cy="5524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24300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osa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una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chic</a:t>
            </a:r>
            <a:r>
              <a:rPr lang="en-US" sz="5500" u="sng" dirty="0" err="1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omántic</a:t>
            </a:r>
            <a:r>
              <a:rPr lang="en-US" sz="5500" u="sng" dirty="0" err="1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6096000" y="1476375"/>
            <a:ext cx="3048000" cy="1762125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¡</a:t>
            </a:r>
            <a:r>
              <a:rPr lang="en-US" sz="3200" dirty="0" err="1">
                <a:solidFill>
                  <a:srgbClr val="0000FF"/>
                </a:solidFill>
                <a:latin typeface="Arial Black"/>
                <a:cs typeface="Arial Black"/>
              </a:rPr>
              <a:t>Ojo</a:t>
            </a:r>
            <a:r>
              <a:rPr lang="en-US" sz="3200" dirty="0" smtClean="0">
                <a:solidFill>
                  <a:srgbClr val="0000FF"/>
                </a:solidFill>
                <a:latin typeface="Arial Black"/>
                <a:cs typeface="Arial Black"/>
              </a:rPr>
              <a:t>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7719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43200" y="3333750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x-pack-solutions-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62000"/>
            <a:ext cx="4888761" cy="2524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6520" y="3086100"/>
            <a:ext cx="55762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err="1"/>
              <a:t>Musculatur</a:t>
            </a:r>
            <a:r>
              <a:rPr lang="en-US" sz="8000" b="1" dirty="0" err="1">
                <a:solidFill>
                  <a:srgbClr val="FF0000"/>
                </a:solidFill>
              </a:rPr>
              <a:t>a</a:t>
            </a:r>
            <a:endParaRPr lang="en-US" sz="8000" b="1" dirty="0">
              <a:solidFill>
                <a:srgbClr val="FF0000"/>
              </a:solidFill>
            </a:endParaRPr>
          </a:p>
          <a:p>
            <a:pPr algn="ctr"/>
            <a:r>
              <a:rPr lang="en-US" sz="8000" dirty="0" err="1"/>
              <a:t>bonit</a:t>
            </a:r>
            <a:r>
              <a:rPr lang="en-US" sz="8000" b="1" dirty="0" err="1">
                <a:solidFill>
                  <a:srgbClr val="FF0000"/>
                </a:solidFill>
              </a:rPr>
              <a:t>a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981200" y="32385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23735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5" y="2333625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1594" y="3931503"/>
            <a:ext cx="2074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básicas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433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0"/>
            <a:ext cx="91439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/>
                <a:cs typeface="Arial Black"/>
              </a:rPr>
              <a:t>3 </a:t>
            </a:r>
            <a:r>
              <a:rPr lang="en-US" sz="6600" dirty="0" err="1">
                <a:latin typeface="Arial Black"/>
                <a:cs typeface="Arial Black"/>
              </a:rPr>
              <a:t>reglas</a:t>
            </a:r>
            <a:endParaRPr lang="en-US" sz="6600" dirty="0"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3" y="1900416"/>
            <a:ext cx="7883648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1a.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palabra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104900"/>
            <a:ext cx="595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¡</a:t>
            </a:r>
            <a:r>
              <a:rPr lang="en-US" sz="3600" b="1" dirty="0" err="1" smtClean="0"/>
              <a:t>Importa</a:t>
            </a:r>
            <a:r>
              <a:rPr lang="en-US" sz="3600" b="1" dirty="0" smtClean="0"/>
              <a:t> </a:t>
            </a:r>
            <a:r>
              <a:rPr lang="en-US" sz="3600" b="1" dirty="0"/>
              <a:t>la </a:t>
            </a:r>
            <a:r>
              <a:rPr lang="en-US" sz="3600" b="1" u="sng" dirty="0" err="1"/>
              <a:t>posición</a:t>
            </a:r>
            <a:r>
              <a:rPr lang="en-US" sz="3600" b="1" dirty="0"/>
              <a:t> de la "</a:t>
            </a:r>
            <a:r>
              <a:rPr lang="en-US" sz="3600" b="1" dirty="0" smtClean="0"/>
              <a:t>r”!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938" y="4034016"/>
            <a:ext cx="7829079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2. </a:t>
            </a:r>
            <a:r>
              <a:rPr lang="en-US" sz="3500" b="1" dirty="0">
                <a:solidFill>
                  <a:srgbClr val="0000FF"/>
                </a:solidFill>
              </a:rPr>
              <a:t>interior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17358"/>
            <a:ext cx="7848600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3. </a:t>
            </a:r>
            <a:r>
              <a:rPr lang="en-US" sz="3500" b="1" dirty="0">
                <a:solidFill>
                  <a:srgbClr val="0000FF"/>
                </a:solidFill>
              </a:rPr>
              <a:t>final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74342" y="1845558"/>
            <a:ext cx="168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a-</a:t>
            </a:r>
            <a:r>
              <a:rPr lang="en-US" sz="3600" dirty="0" err="1"/>
              <a:t>món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963769"/>
            <a:ext cx="152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e</a:t>
            </a:r>
            <a:r>
              <a:rPr lang="en-US" sz="3600" dirty="0"/>
              <a:t>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4741158"/>
            <a:ext cx="156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co-</a:t>
            </a:r>
            <a:r>
              <a:rPr lang="en-US" sz="3600" dirty="0" err="1"/>
              <a:t>me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16" y="2683758"/>
            <a:ext cx="7833616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1b.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4445" y="2607558"/>
            <a:ext cx="1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En-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i</a:t>
            </a:r>
            <a:r>
              <a:rPr lang="en-US" sz="3600" dirty="0"/>
              <a:t>-</a:t>
            </a:r>
            <a:r>
              <a:rPr lang="en-US" sz="3600" dirty="0" err="1"/>
              <a:t>que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9213" y="2251382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</a:t>
            </a:r>
            <a:r>
              <a:rPr lang="en-US" sz="3200" b="1" dirty="0" err="1"/>
              <a:t>rrr</a:t>
            </a:r>
            <a:r>
              <a:rPr lang="en-US" sz="3200" b="1" dirty="0"/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241" y="4384982"/>
            <a:ext cx="569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67435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44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205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04800" y="4187904"/>
            <a:ext cx="4053326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/>
              <a:t>E</a:t>
            </a:r>
            <a:r>
              <a:rPr lang="en-US" sz="6600" b="1" u="sng" dirty="0"/>
              <a:t>n</a:t>
            </a:r>
            <a:r>
              <a:rPr lang="en-US" sz="6600" b="1" dirty="0"/>
              <a:t>—</a:t>
            </a:r>
            <a:r>
              <a:rPr lang="en-US" sz="6600" b="1" dirty="0" err="1">
                <a:solidFill>
                  <a:srgbClr val="FF2409"/>
                </a:solidFill>
              </a:rPr>
              <a:t>r</a:t>
            </a:r>
            <a:r>
              <a:rPr lang="en-US" sz="6600" b="1" dirty="0" err="1"/>
              <a:t>i-que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562100"/>
            <a:ext cx="3276600" cy="3262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 smtClean="0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5400" dirty="0" smtClean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de </a:t>
            </a:r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[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rrrrrrrr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2705100"/>
            <a:ext cx="5015015" cy="11079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 b="1" dirty="0"/>
              <a:t>a</a:t>
            </a:r>
            <a:r>
              <a:rPr lang="en-US" sz="6600" b="1" u="sng" dirty="0"/>
              <a:t>l</a:t>
            </a:r>
            <a:r>
              <a:rPr lang="en-US" sz="6600" b="1" dirty="0"/>
              <a:t>—</a:t>
            </a:r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e-de-</a:t>
            </a:r>
            <a:r>
              <a:rPr lang="en-US" sz="6600" b="1" dirty="0" err="1"/>
              <a:t>dor</a:t>
            </a:r>
            <a:endParaRPr lang="en-US" sz="6600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1257300"/>
            <a:ext cx="2896571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a-</a:t>
            </a:r>
            <a:r>
              <a:rPr lang="en-US" sz="6600" b="1" dirty="0" err="1"/>
              <a:t>quel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2876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Después</a:t>
            </a:r>
            <a:r>
              <a:rPr lang="en-US" sz="3600" dirty="0"/>
              <a:t> de </a:t>
            </a:r>
            <a:r>
              <a:rPr lang="en-US" sz="3600" b="1" dirty="0" err="1"/>
              <a:t>consonante</a:t>
            </a:r>
            <a:r>
              <a:rPr lang="en-US" sz="3600" b="1" dirty="0"/>
              <a:t> </a:t>
            </a:r>
            <a:r>
              <a:rPr lang="en-US" sz="3600" dirty="0" smtClean="0"/>
              <a:t>(</a:t>
            </a:r>
            <a:r>
              <a:rPr lang="en-US" sz="3600" dirty="0"/>
              <a:t>y/o </a:t>
            </a:r>
            <a:r>
              <a:rPr lang="en-US" sz="3600" b="1" dirty="0" err="1"/>
              <a:t>inicio</a:t>
            </a:r>
            <a:r>
              <a:rPr lang="en-US" sz="3600" dirty="0"/>
              <a:t> </a:t>
            </a:r>
            <a:r>
              <a:rPr lang="en-US" sz="3600" b="1" dirty="0"/>
              <a:t>de </a:t>
            </a:r>
            <a:r>
              <a:rPr lang="en-US" sz="3600" b="1" dirty="0" err="1"/>
              <a:t>palabra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9144000" cy="35548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4500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4500" dirty="0">
                <a:latin typeface="Palatino" charset="0"/>
              </a:rPr>
              <a:t> 	al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ededor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iquecer	</a:t>
            </a:r>
          </a:p>
          <a:p>
            <a:r>
              <a:rPr lang="es-CR" sz="4500" dirty="0">
                <a:latin typeface="Palatino" charset="0"/>
              </a:rPr>
              <a:t>	so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eír	</a:t>
            </a:r>
          </a:p>
          <a:p>
            <a:r>
              <a:rPr lang="es-CR" sz="4500" dirty="0">
                <a:latin typeface="Palatino" charset="0"/>
              </a:rPr>
              <a:t>	ho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a	</a:t>
            </a:r>
            <a:endParaRPr lang="en-US" sz="4500" dirty="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8138" y="3740140"/>
            <a:ext cx="8577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lang="ja-JP" altLang="en-US" sz="3500" b="1" dirty="0">
                <a:latin typeface="Arial"/>
              </a:rPr>
              <a:t>“</a:t>
            </a:r>
            <a:r>
              <a:rPr lang="en-US" sz="3500" b="1" dirty="0" err="1"/>
              <a:t>rr</a:t>
            </a:r>
            <a:r>
              <a:rPr lang="en-US" sz="3500" b="1" dirty="0"/>
              <a:t> </a:t>
            </a:r>
            <a:r>
              <a:rPr lang="en-US" sz="3500" b="1" dirty="0" err="1"/>
              <a:t>múltiple</a:t>
            </a:r>
            <a:r>
              <a:rPr lang="ja-JP" altLang="en-US" sz="3500" b="1" dirty="0">
                <a:latin typeface="Arial"/>
              </a:rPr>
              <a:t>”</a:t>
            </a:r>
            <a:r>
              <a:rPr lang="en-US" sz="3500" b="1" dirty="0"/>
              <a:t> </a:t>
            </a:r>
            <a:r>
              <a:rPr lang="en-US" sz="3500" b="1" dirty="0" err="1"/>
              <a:t>después</a:t>
            </a:r>
            <a:r>
              <a:rPr lang="en-US" sz="3500" b="1" dirty="0"/>
              <a:t>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consonante</a:t>
            </a:r>
            <a:endParaRPr lang="en-US" sz="3500" dirty="0"/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sílaba</a:t>
            </a:r>
            <a:r>
              <a:rPr lang="en-US" sz="3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5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Interior de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37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43795" y="190500"/>
            <a:ext cx="3952005" cy="938719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En—</a:t>
            </a:r>
            <a:r>
              <a:rPr lang="en-US" sz="5500" b="1" dirty="0" err="1">
                <a:solidFill>
                  <a:srgbClr val="FF2409"/>
                </a:solidFill>
              </a:rPr>
              <a:t>rrr</a:t>
            </a:r>
            <a:r>
              <a:rPr lang="en-US" sz="5500" b="1" dirty="0" err="1"/>
              <a:t>i-que</a:t>
            </a:r>
            <a:endParaRPr lang="en-US" sz="5500" b="1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81205" y="2019300"/>
            <a:ext cx="2619195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a—</a:t>
            </a:r>
            <a:r>
              <a:rPr lang="en-US" sz="5500" b="1" dirty="0" err="1">
                <a:solidFill>
                  <a:schemeClr val="accent2"/>
                </a:solidFill>
              </a:rPr>
              <a:t>g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io</a:t>
            </a:r>
            <a:endParaRPr lang="en-US" sz="5500" b="1" dirty="0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1965858" y="1221109"/>
            <a:ext cx="1016000" cy="619125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152662"/>
            <a:ext cx="9144000" cy="160043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7766" y="3086100"/>
            <a:ext cx="3517034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Al—</a:t>
            </a:r>
            <a:r>
              <a:rPr lang="en-US" sz="5500" b="1" dirty="0" err="1">
                <a:solidFill>
                  <a:schemeClr val="accent2"/>
                </a:solidFill>
              </a:rPr>
              <a:t>f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e</a:t>
            </a:r>
            <a:r>
              <a:rPr lang="en-US" sz="5500" b="1" dirty="0"/>
              <a:t>-do</a:t>
            </a:r>
          </a:p>
        </p:txBody>
      </p:sp>
    </p:spTree>
    <p:extLst>
      <p:ext uri="{BB962C8B-B14F-4D97-AF65-F5344CB8AC3E}">
        <p14:creationId xmlns:p14="http://schemas.microsoft.com/office/powerpoint/2010/main" val="27054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Final de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561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457785" y="2451437"/>
            <a:ext cx="3543215" cy="10156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latin typeface="Arial"/>
              </a:rPr>
              <a:t>“</a:t>
            </a:r>
            <a:r>
              <a:rPr lang="en-US" sz="3000" b="1" dirty="0"/>
              <a:t>r</a:t>
            </a:r>
            <a:r>
              <a:rPr lang="ja-JP" altLang="en-US" sz="3000" b="1" dirty="0">
                <a:latin typeface="Arial"/>
              </a:rPr>
              <a:t>”</a:t>
            </a:r>
            <a:r>
              <a:rPr lang="en-US" sz="3000" b="1" dirty="0"/>
              <a:t> </a:t>
            </a:r>
            <a:r>
              <a:rPr lang="en-US" sz="3000" b="1" u="sng" dirty="0"/>
              <a:t>final</a:t>
            </a:r>
            <a:r>
              <a:rPr lang="en-US" sz="3000" b="1" dirty="0"/>
              <a:t> de </a:t>
            </a:r>
            <a:r>
              <a:rPr lang="en-US" sz="3000" b="1" dirty="0" err="1"/>
              <a:t>palabra</a:t>
            </a:r>
            <a:r>
              <a:rPr lang="en-US" sz="3000" b="1" dirty="0"/>
              <a:t> o </a:t>
            </a:r>
            <a:r>
              <a:rPr lang="en-US" sz="3000" b="1" dirty="0" err="1"/>
              <a:t>sílaba</a:t>
            </a:r>
            <a:endParaRPr lang="en-US" sz="30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6821" y="589537"/>
            <a:ext cx="2110179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habla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410" y="1661606"/>
            <a:ext cx="2112590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come</a:t>
            </a:r>
            <a:r>
              <a:rPr lang="en-US" sz="5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2756981"/>
            <a:ext cx="2608406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tenedo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44995"/>
            <a:ext cx="9144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[r] o [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Arial Black"/>
              </a:rPr>
              <a:t>rrrr</a:t>
            </a: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] </a:t>
            </a:r>
            <a:b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escoja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Usted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3850"/>
            <a:ext cx="25908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133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/>
              <a:t>?</a:t>
            </a:r>
            <a:endParaRPr lang="en-US" sz="5500" dirty="0"/>
          </a:p>
        </p:txBody>
      </p:sp>
      <p:sp>
        <p:nvSpPr>
          <p:cNvPr id="5" name="TextBox 4"/>
          <p:cNvSpPr txBox="1"/>
          <p:nvPr/>
        </p:nvSpPr>
        <p:spPr>
          <a:xfrm>
            <a:off x="2895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/>
              <a:t>?</a:t>
            </a:r>
            <a:endParaRPr lang="en-US" sz="5500" dirty="0"/>
          </a:p>
        </p:txBody>
      </p:sp>
      <p:sp>
        <p:nvSpPr>
          <p:cNvPr id="6" name="TextBox 5"/>
          <p:cNvSpPr txBox="1"/>
          <p:nvPr/>
        </p:nvSpPr>
        <p:spPr>
          <a:xfrm>
            <a:off x="5943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/>
              <a:t>?</a:t>
            </a:r>
            <a:endParaRPr lang="en-US" sz="5500" dirty="0"/>
          </a:p>
        </p:txBody>
      </p:sp>
      <p:sp>
        <p:nvSpPr>
          <p:cNvPr id="7" name="Rectangle 6"/>
          <p:cNvSpPr/>
          <p:nvPr/>
        </p:nvSpPr>
        <p:spPr>
          <a:xfrm>
            <a:off x="1524000" y="1943100"/>
            <a:ext cx="5867400" cy="1295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 smtClean="0">
                <a:solidFill>
                  <a:srgbClr val="FF0000"/>
                </a:solidFill>
              </a:rPr>
              <a:t>u</a:t>
            </a:r>
            <a:r>
              <a:rPr lang="en-US" sz="6600" dirty="0" err="1" smtClean="0">
                <a:solidFill>
                  <a:schemeClr val="bg1"/>
                </a:solidFill>
              </a:rPr>
              <a:t>n</a:t>
            </a:r>
            <a:r>
              <a:rPr lang="en-US" sz="6600" dirty="0" err="1" smtClean="0">
                <a:solidFill>
                  <a:srgbClr val="FF0000"/>
                </a:solidFill>
              </a:rPr>
              <a:t>i</a:t>
            </a:r>
            <a:r>
              <a:rPr lang="en-US" sz="6600" dirty="0" err="1" smtClean="0">
                <a:solidFill>
                  <a:schemeClr val="bg1"/>
                </a:solidFill>
              </a:rPr>
              <a:t>versalid</a:t>
            </a:r>
            <a:r>
              <a:rPr lang="en-US" sz="6600" dirty="0" err="1" smtClean="0">
                <a:solidFill>
                  <a:srgbClr val="FF0000"/>
                </a:solidFill>
              </a:rPr>
              <a:t>a</a:t>
            </a:r>
            <a:r>
              <a:rPr lang="en-US" sz="6600" dirty="0" err="1" smtClean="0">
                <a:solidFill>
                  <a:schemeClr val="bg1"/>
                </a:solidFill>
              </a:rPr>
              <a:t>d</a:t>
            </a:r>
            <a:endParaRPr lang="en-US" sz="66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326690" y="3062942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0480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1722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81903" y="633829"/>
            <a:ext cx="858109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ciga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b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ba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c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ápido co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en los 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os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d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>
                <a:latin typeface="Palatino" charset="0"/>
              </a:rPr>
              <a:t>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gados de azúca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e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>
                <a:latin typeface="Palatino" charset="0"/>
              </a:rPr>
              <a:t>del fe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</a:t>
            </a:r>
            <a:r>
              <a:rPr lang="es-CR" sz="4400" b="1" dirty="0" smtClean="0">
                <a:latin typeface="Palatino" charset="0"/>
              </a:rPr>
              <a:t>.</a:t>
            </a:r>
            <a:endParaRPr lang="es-CR" sz="4400" b="1" dirty="0"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0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</a:rPr>
              <a:t>q</a:t>
            </a:r>
            <a:r>
              <a:rPr lang="en-US" sz="5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Palatino" charset="0"/>
              </a:rPr>
              <a:t>ue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</a:rPr>
              <a:t> </a:t>
            </a:r>
            <a:r>
              <a:rPr lang="en-US" sz="5000" b="1" dirty="0" err="1" smtClean="0">
                <a:solidFill>
                  <a:srgbClr val="558ED5"/>
                </a:solidFill>
                <a:latin typeface="Palatino" charset="0"/>
              </a:rPr>
              <a:t>enseña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igna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r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smtClean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ifíciles</a:t>
            </a:r>
            <a:r>
              <a:rPr lang="en-US" sz="5000" b="1" dirty="0" smtClean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3366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ologí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  <a:endParaRPr lang="en-US" sz="5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9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4250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Otros</a:t>
            </a:r>
            <a:r>
              <a:rPr lang="en-US" sz="6600" dirty="0" smtClean="0"/>
              <a:t> </a:t>
            </a:r>
            <a:r>
              <a:rPr lang="en-US" sz="6600" dirty="0" err="1" smtClean="0"/>
              <a:t>recursos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99001" y="2038172"/>
            <a:ext cx="730199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2"/>
              </a:rPr>
              <a:t>http://www.uiowa.edu/~acadtech/phonetics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3"/>
              </a:rPr>
              <a:t>https://www.youtube.com/watch?v=</a:t>
            </a:r>
            <a:r>
              <a:rPr lang="en-US" sz="2400" dirty="0" smtClean="0">
                <a:hlinkClick r:id="rId3"/>
              </a:rPr>
              <a:t>ypwcqffJ1dI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4"/>
              </a:rPr>
              <a:t>https://www.youtube.com/watch?v=</a:t>
            </a:r>
            <a:r>
              <a:rPr lang="en-US" sz="2400" dirty="0" smtClean="0">
                <a:hlinkClick r:id="rId4"/>
              </a:rPr>
              <a:t>vUNEwsWoWy4</a:t>
            </a:r>
            <a:endParaRPr lang="en-US" sz="2400" dirty="0" smtClean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¡Gracias por venir!</a:t>
            </a:r>
            <a:endParaRPr lang="es-ES_tradnl" sz="6600" dirty="0"/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2171700"/>
            <a:ext cx="3611880" cy="24109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009900"/>
            <a:ext cx="277511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jvcasill@email.arizona.edu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www.jvcasillas.com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Referencias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 smtClean="0"/>
              <a:t>Schwegler</a:t>
            </a:r>
            <a:r>
              <a:rPr lang="es-ES_tradnl" sz="2000" dirty="0" smtClean="0"/>
              <a:t>, A. (2013). Clínica de pronunciación. </a:t>
            </a:r>
            <a:r>
              <a:rPr lang="es-ES_tradnl" sz="2000" dirty="0" err="1" smtClean="0"/>
              <a:t>Middlebury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College</a:t>
            </a:r>
            <a:r>
              <a:rPr lang="es-ES_tradnl" sz="2000" dirty="0" smtClean="0"/>
              <a:t>. 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3609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2</a:t>
            </a:r>
          </a:p>
        </p:txBody>
      </p:sp>
      <p:pic>
        <p:nvPicPr>
          <p:cNvPr id="3" name="Picture 2" descr="532449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29" y="603997"/>
            <a:ext cx="5951071" cy="44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783</Words>
  <Application>Microsoft Macintosh PowerPoint</Application>
  <PresentationFormat>On-screen Show (16:10)</PresentationFormat>
  <Paragraphs>233</Paragraphs>
  <Slides>65</Slides>
  <Notes>3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Books 16x9</vt:lpstr>
      <vt:lpstr>Document</vt:lpstr>
      <vt:lpstr>Clínica de pronunciación:  Sesión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2014-08-06T21:35:44Z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